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5" r:id="rId3"/>
    <p:sldId id="279" r:id="rId4"/>
    <p:sldId id="267" r:id="rId5"/>
    <p:sldId id="309" r:id="rId6"/>
    <p:sldId id="270" r:id="rId7"/>
    <p:sldId id="300" r:id="rId8"/>
    <p:sldId id="301" r:id="rId9"/>
    <p:sldId id="310" r:id="rId10"/>
    <p:sldId id="280" r:id="rId11"/>
    <p:sldId id="282" r:id="rId12"/>
    <p:sldId id="306" r:id="rId13"/>
    <p:sldId id="304" r:id="rId14"/>
    <p:sldId id="307" r:id="rId15"/>
    <p:sldId id="312" r:id="rId16"/>
    <p:sldId id="308" r:id="rId17"/>
    <p:sldId id="313" r:id="rId18"/>
    <p:sldId id="305" r:id="rId19"/>
    <p:sldId id="311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F0071-FD31-4DF0-A1ED-664A61BCFBD3}" type="datetimeFigureOut">
              <a:rPr lang="en-CA" smtClean="0"/>
              <a:pPr/>
              <a:t>04/07/2014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C7365-123B-46DD-8D91-21B938B23557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424329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8E966-DD11-1B4D-B27B-4A69C851068D}" type="datetimeFigureOut">
              <a:rPr lang="en-US" smtClean="0"/>
              <a:pPr/>
              <a:t>7/4/2014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AD898-4450-F94C-B792-1A46479F2F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5840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AD898-4450-F94C-B792-1A46479F2FD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98086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AD898-4450-F94C-B792-1A46479F2FD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75092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AD898-4450-F94C-B792-1A46479F2FD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75092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AD898-4450-F94C-B792-1A46479F2FD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75092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AD898-4450-F94C-B792-1A46479F2FD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75092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b="1" dirty="0" smtClean="0"/>
              <a:t>“Gently closing the Gap!”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AD898-4450-F94C-B792-1A46479F2FD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75092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AD898-4450-F94C-B792-1A46479F2FD2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75092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AD898-4450-F94C-B792-1A46479F2FD2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75092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b="1" dirty="0" smtClean="0"/>
              <a:t>&gt;GONE to</a:t>
            </a:r>
            <a:r>
              <a:rPr lang="en-US" b="1" baseline="0" dirty="0" smtClean="0"/>
              <a:t> the limit of our mandate: cannot go further and make fundamental and irreversible concessions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AD898-4450-F94C-B792-1A46479F2FD2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7509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AD898-4450-F94C-B792-1A46479F2FD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9808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AD898-4450-F94C-B792-1A46479F2FD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0567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AD898-4450-F94C-B792-1A46479F2FD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0567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000" dirty="0" smtClean="0">
              <a:latin typeface="Arial"/>
              <a:cs typeface="Arial"/>
            </a:endParaRPr>
          </a:p>
          <a:p>
            <a:pPr lvl="1"/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Removal of ‘specific knowledge’</a:t>
            </a:r>
          </a:p>
          <a:p>
            <a:pPr lvl="1"/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President decision</a:t>
            </a:r>
          </a:p>
          <a:p>
            <a:pPr lvl="1"/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 for forming T&amp;P </a:t>
            </a:r>
            <a:r>
              <a:rPr lang="en-CA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committess</a:t>
            </a:r>
            <a:endParaRPr lang="en-C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Arbitrated </a:t>
            </a:r>
            <a:r>
              <a:rPr lang="en-CA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eCV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language</a:t>
            </a:r>
          </a:p>
          <a:p>
            <a:pPr lvl="1"/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Timeline clarity</a:t>
            </a:r>
            <a:endParaRPr lang="en-US" sz="2800" dirty="0" smtClean="0">
              <a:latin typeface="Arial"/>
              <a:cs typeface="Arial"/>
            </a:endParaRP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AD898-4450-F94C-B792-1A46479F2FD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0567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AD898-4450-F94C-B792-1A46479F2FD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05671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AD898-4450-F94C-B792-1A46479F2FD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0567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AD898-4450-F94C-B792-1A46479F2FD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6220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Stress that we are fighting to forestall future admin</a:t>
            </a:r>
            <a:r>
              <a:rPr lang="en-US" baseline="0" dirty="0" smtClean="0"/>
              <a:t> imposition of technology to the detriment of members (future Sedona-like iterations)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Importance of privacy (email)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Technology and software are 21</a:t>
            </a:r>
            <a:r>
              <a:rPr lang="en-US" baseline="30000" dirty="0" smtClean="0"/>
              <a:t>st</a:t>
            </a:r>
            <a:r>
              <a:rPr lang="en-US" baseline="0" dirty="0" smtClean="0"/>
              <a:t> century terms and conditions of employment and we need to bargain on them!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AD898-4450-F94C-B792-1A46479F2FD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7509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EABA-AEF4-4ED2-A94C-2DA444948EF5}" type="datetimeFigureOut">
              <a:rPr lang="en-CA" smtClean="0"/>
              <a:pPr/>
              <a:t>04/07/2014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8C468-93E3-44C4-BD61-B03F94CB0A35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481183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EABA-AEF4-4ED2-A94C-2DA444948EF5}" type="datetimeFigureOut">
              <a:rPr lang="en-CA" smtClean="0"/>
              <a:pPr/>
              <a:t>04/07/2014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8C468-93E3-44C4-BD61-B03F94CB0A35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286364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EABA-AEF4-4ED2-A94C-2DA444948EF5}" type="datetimeFigureOut">
              <a:rPr lang="en-CA" smtClean="0"/>
              <a:pPr/>
              <a:t>04/07/2014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8C468-93E3-44C4-BD61-B03F94CB0A35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426865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EABA-AEF4-4ED2-A94C-2DA444948EF5}" type="datetimeFigureOut">
              <a:rPr lang="en-CA" smtClean="0"/>
              <a:pPr/>
              <a:t>04/07/2014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8C468-93E3-44C4-BD61-B03F94CB0A35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328032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EABA-AEF4-4ED2-A94C-2DA444948EF5}" type="datetimeFigureOut">
              <a:rPr lang="en-CA" smtClean="0"/>
              <a:pPr/>
              <a:t>04/07/2014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8C468-93E3-44C4-BD61-B03F94CB0A35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115564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EABA-AEF4-4ED2-A94C-2DA444948EF5}" type="datetimeFigureOut">
              <a:rPr lang="en-CA" smtClean="0"/>
              <a:pPr/>
              <a:t>04/07/2014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8C468-93E3-44C4-BD61-B03F94CB0A35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262357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EABA-AEF4-4ED2-A94C-2DA444948EF5}" type="datetimeFigureOut">
              <a:rPr lang="en-CA" smtClean="0"/>
              <a:pPr/>
              <a:t>04/07/2014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8C468-93E3-44C4-BD61-B03F94CB0A35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922876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EABA-AEF4-4ED2-A94C-2DA444948EF5}" type="datetimeFigureOut">
              <a:rPr lang="en-CA" smtClean="0"/>
              <a:pPr/>
              <a:t>04/07/2014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8C468-93E3-44C4-BD61-B03F94CB0A35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634820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EABA-AEF4-4ED2-A94C-2DA444948EF5}" type="datetimeFigureOut">
              <a:rPr lang="en-CA" smtClean="0"/>
              <a:pPr/>
              <a:t>04/07/2014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8C468-93E3-44C4-BD61-B03F94CB0A35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477854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EABA-AEF4-4ED2-A94C-2DA444948EF5}" type="datetimeFigureOut">
              <a:rPr lang="en-CA" smtClean="0"/>
              <a:pPr/>
              <a:t>04/07/2014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8C468-93E3-44C4-BD61-B03F94CB0A35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221151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CEABA-AEF4-4ED2-A94C-2DA444948EF5}" type="datetimeFigureOut">
              <a:rPr lang="en-CA" smtClean="0"/>
              <a:pPr/>
              <a:t>04/07/2014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8C468-93E3-44C4-BD61-B03F94CB0A35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778809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CEABA-AEF4-4ED2-A94C-2DA444948EF5}" type="datetimeFigureOut">
              <a:rPr lang="en-CA" smtClean="0"/>
              <a:pPr/>
              <a:t>04/07/2014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8C468-93E3-44C4-BD61-B03F94CB0A35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416599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7772400" cy="3096344"/>
          </a:xfrm>
        </p:spPr>
        <p:txBody>
          <a:bodyPr/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Negotiations Update 2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UGFA Bargaining Team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Scott Gillies (Chief Negotiator)</a:t>
            </a: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Scott Colwell, Mary DeCoste, </a:t>
            </a:r>
            <a:b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Sue Hubers, David Josephy, Herb Kunze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3168352" cy="194421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3923928" y="649532"/>
            <a:ext cx="47525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NEGOTIATIONS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31640" y="5589240"/>
            <a:ext cx="6400800" cy="60047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Thursday June 26, 2014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68951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/>
              <a:t>Pause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Arial"/>
              <a:cs typeface="Arial"/>
            </a:endParaRPr>
          </a:p>
          <a:p>
            <a:pPr lvl="1"/>
            <a:endParaRPr lang="en-US" dirty="0" smtClean="0">
              <a:latin typeface="Arial"/>
              <a:cs typeface="Arial"/>
            </a:endParaRPr>
          </a:p>
          <a:p>
            <a:pPr lvl="1"/>
            <a:r>
              <a:rPr lang="en-US" i="1" dirty="0" smtClean="0">
                <a:latin typeface="Arial"/>
                <a:cs typeface="Arial"/>
              </a:rPr>
              <a:t>Our Team believes that: </a:t>
            </a:r>
            <a:r>
              <a:rPr lang="en-US" dirty="0" smtClean="0">
                <a:latin typeface="Arial"/>
                <a:cs typeface="Arial"/>
              </a:rPr>
              <a:t>the Univer</a:t>
            </a:r>
            <a:r>
              <a:rPr lang="en-US" dirty="0">
                <a:latin typeface="Arial"/>
                <a:cs typeface="Arial"/>
              </a:rPr>
              <a:t>s</a:t>
            </a:r>
            <a:r>
              <a:rPr lang="en-US" dirty="0" smtClean="0">
                <a:latin typeface="Arial"/>
                <a:cs typeface="Arial"/>
              </a:rPr>
              <a:t>ity Admin’s </a:t>
            </a:r>
            <a:r>
              <a:rPr lang="en-US" dirty="0">
                <a:latin typeface="Arial"/>
                <a:cs typeface="Arial"/>
              </a:rPr>
              <a:t>proposals </a:t>
            </a:r>
            <a:r>
              <a:rPr lang="en-US" dirty="0" smtClean="0">
                <a:latin typeface="Arial"/>
                <a:cs typeface="Arial"/>
              </a:rPr>
              <a:t>began as the </a:t>
            </a:r>
            <a:r>
              <a:rPr lang="en-US" dirty="0">
                <a:latin typeface="Arial"/>
                <a:cs typeface="Arial"/>
              </a:rPr>
              <a:t>most </a:t>
            </a:r>
            <a:r>
              <a:rPr lang="en-US" b="1" i="1" u="sng" dirty="0">
                <a:latin typeface="Arial"/>
                <a:cs typeface="Arial"/>
              </a:rPr>
              <a:t>regressive</a:t>
            </a:r>
            <a:r>
              <a:rPr lang="en-US" dirty="0">
                <a:latin typeface="Arial"/>
                <a:cs typeface="Arial"/>
              </a:rPr>
              <a:t> and </a:t>
            </a:r>
            <a:r>
              <a:rPr lang="en-US" b="1" i="1" u="sng" dirty="0">
                <a:latin typeface="Arial"/>
                <a:cs typeface="Arial"/>
              </a:rPr>
              <a:t>punitive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proposals </a:t>
            </a:r>
            <a:r>
              <a:rPr lang="en-US" dirty="0">
                <a:latin typeface="Arial"/>
                <a:cs typeface="Arial"/>
              </a:rPr>
              <a:t>that have ever been tabled to UGFA</a:t>
            </a:r>
          </a:p>
          <a:p>
            <a:pPr lvl="1"/>
            <a:endParaRPr lang="en-US" dirty="0" smtClean="0">
              <a:latin typeface="Arial"/>
              <a:cs typeface="Arial"/>
            </a:endParaRPr>
          </a:p>
          <a:p>
            <a:pPr lvl="0"/>
            <a:endParaRPr lang="en-US" dirty="0" smtClean="0">
              <a:latin typeface="Arial"/>
              <a:cs typeface="Arial"/>
            </a:endParaRPr>
          </a:p>
          <a:p>
            <a:pPr lvl="0"/>
            <a:endParaRPr lang="en-US" dirty="0">
              <a:latin typeface="Arial"/>
              <a:cs typeface="Arial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3168352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25290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>
                <a:latin typeface="Arial"/>
                <a:cs typeface="Arial"/>
              </a:rPr>
              <a:t>Where we are stuck (1)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Arial"/>
              <a:cs typeface="Arial"/>
            </a:endParaRPr>
          </a:p>
          <a:p>
            <a:pPr lvl="0"/>
            <a:r>
              <a:rPr lang="en-US" sz="3600" dirty="0">
                <a:latin typeface="Arial"/>
                <a:cs typeface="Arial"/>
              </a:rPr>
              <a:t>Article </a:t>
            </a:r>
            <a:r>
              <a:rPr lang="en-US" sz="3600" dirty="0" smtClean="0">
                <a:latin typeface="Arial"/>
                <a:cs typeface="Arial"/>
              </a:rPr>
              <a:t>24*</a:t>
            </a:r>
            <a:endParaRPr lang="en-US" sz="3600" dirty="0">
              <a:latin typeface="Arial"/>
              <a:cs typeface="Arial"/>
            </a:endParaRPr>
          </a:p>
          <a:p>
            <a:pPr lvl="1"/>
            <a:r>
              <a:rPr lang="en-US" dirty="0">
                <a:latin typeface="Arial"/>
                <a:cs typeface="Arial"/>
              </a:rPr>
              <a:t>Right to </a:t>
            </a:r>
            <a:r>
              <a:rPr lang="en-US" b="1" i="1" u="sng" dirty="0">
                <a:latin typeface="Arial"/>
                <a:cs typeface="Arial"/>
              </a:rPr>
              <a:t>lay off </a:t>
            </a:r>
            <a:r>
              <a:rPr lang="en-US" dirty="0">
                <a:latin typeface="Arial"/>
                <a:cs typeface="Arial"/>
              </a:rPr>
              <a:t>UGFA Members under program reorganization </a:t>
            </a:r>
            <a:r>
              <a:rPr lang="en-US" b="1" i="1" u="sng" dirty="0" smtClean="0">
                <a:latin typeface="Arial"/>
                <a:cs typeface="Arial"/>
              </a:rPr>
              <a:t>still</a:t>
            </a:r>
            <a:r>
              <a:rPr lang="en-US" dirty="0" smtClean="0">
                <a:latin typeface="Arial"/>
                <a:cs typeface="Arial"/>
              </a:rPr>
              <a:t> on table!!!</a:t>
            </a:r>
            <a:endParaRPr lang="en-US" dirty="0">
              <a:latin typeface="Arial"/>
              <a:cs typeface="Arial"/>
            </a:endParaRPr>
          </a:p>
          <a:p>
            <a:pPr lvl="1"/>
            <a:endParaRPr lang="en-US" dirty="0">
              <a:latin typeface="Arial"/>
              <a:cs typeface="Arial"/>
            </a:endParaRPr>
          </a:p>
          <a:p>
            <a:pPr marL="457200" lvl="1" indent="0">
              <a:buNone/>
            </a:pPr>
            <a:r>
              <a:rPr lang="en-US" sz="2000" i="1" dirty="0">
                <a:latin typeface="Arial"/>
                <a:cs typeface="Arial"/>
              </a:rPr>
              <a:t>*Transfers, Redeployment or Buyouts of Faculty and Librarian Members Due to Restructuring or Academic Program Reorganization </a:t>
            </a:r>
          </a:p>
          <a:p>
            <a:endParaRPr lang="en-US" dirty="0">
              <a:latin typeface="Arial"/>
              <a:cs typeface="Arial"/>
            </a:endParaRPr>
          </a:p>
          <a:p>
            <a:endParaRPr lang="en-US" dirty="0" smtClean="0">
              <a:latin typeface="Arial"/>
              <a:cs typeface="Arial"/>
            </a:endParaRPr>
          </a:p>
          <a:p>
            <a:pPr lvl="0"/>
            <a:endParaRPr lang="en-US" dirty="0" smtClean="0">
              <a:latin typeface="Arial"/>
              <a:cs typeface="Arial"/>
            </a:endParaRPr>
          </a:p>
          <a:p>
            <a:pPr lvl="0"/>
            <a:endParaRPr lang="en-US" dirty="0">
              <a:latin typeface="Arial"/>
              <a:cs typeface="Arial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3168352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79083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>
                <a:latin typeface="Arial"/>
                <a:cs typeface="Arial"/>
              </a:rPr>
              <a:t>Where we are stuck (2)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Arial"/>
              <a:cs typeface="Arial"/>
            </a:endParaRPr>
          </a:p>
          <a:p>
            <a:r>
              <a:rPr lang="en-US" i="1" dirty="0" smtClean="0">
                <a:latin typeface="Arial"/>
                <a:cs typeface="Arial"/>
              </a:rPr>
              <a:t>Related…</a:t>
            </a:r>
          </a:p>
          <a:p>
            <a:r>
              <a:rPr lang="en-US" dirty="0" smtClean="0">
                <a:latin typeface="Arial"/>
                <a:cs typeface="Arial"/>
              </a:rPr>
              <a:t>Complement </a:t>
            </a:r>
            <a:r>
              <a:rPr lang="en-US" dirty="0">
                <a:latin typeface="Arial"/>
                <a:cs typeface="Arial"/>
              </a:rPr>
              <a:t>language (Art. 15)</a:t>
            </a:r>
          </a:p>
          <a:p>
            <a:pPr lvl="2"/>
            <a:r>
              <a:rPr lang="en-US" dirty="0">
                <a:latin typeface="Arial"/>
                <a:cs typeface="Arial"/>
              </a:rPr>
              <a:t>Proposed to retain current level of faculty, librarians and </a:t>
            </a:r>
            <a:r>
              <a:rPr lang="en-US" dirty="0" smtClean="0">
                <a:latin typeface="Arial"/>
                <a:cs typeface="Arial"/>
              </a:rPr>
              <a:t>veterinarians</a:t>
            </a:r>
          </a:p>
          <a:p>
            <a:pPr lvl="2"/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Management rights (Article 5)</a:t>
            </a:r>
          </a:p>
          <a:p>
            <a:endParaRPr lang="en-US" dirty="0">
              <a:latin typeface="Arial"/>
              <a:cs typeface="Arial"/>
            </a:endParaRPr>
          </a:p>
          <a:p>
            <a:endParaRPr lang="en-US" dirty="0" smtClean="0">
              <a:latin typeface="Arial"/>
              <a:cs typeface="Arial"/>
            </a:endParaRPr>
          </a:p>
          <a:p>
            <a:pPr lvl="0"/>
            <a:endParaRPr lang="en-US" dirty="0" smtClean="0">
              <a:latin typeface="Arial"/>
              <a:cs typeface="Arial"/>
            </a:endParaRPr>
          </a:p>
          <a:p>
            <a:pPr lvl="0"/>
            <a:endParaRPr lang="en-US" dirty="0">
              <a:latin typeface="Arial"/>
              <a:cs typeface="Arial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3168352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8571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>
                <a:latin typeface="Arial"/>
                <a:cs typeface="Arial"/>
              </a:rPr>
              <a:t>Where we are stuck (3)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>
              <a:latin typeface="Arial"/>
              <a:cs typeface="Arial"/>
            </a:endParaRPr>
          </a:p>
          <a:p>
            <a:r>
              <a:rPr lang="en-US" sz="3500" dirty="0" smtClean="0">
                <a:latin typeface="Arial"/>
                <a:cs typeface="Arial"/>
              </a:rPr>
              <a:t>Admin Compensation (Article 53)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ATB = 0% / 0.75% / 0.75%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NO Career Increments (All Merit based)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Merit awards given (then taken away!) &gt; “Good is the new Bad”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Small increases for promotion </a:t>
            </a:r>
          </a:p>
          <a:p>
            <a:pPr lvl="1"/>
            <a:r>
              <a:rPr lang="en-US" i="1" dirty="0" smtClean="0">
                <a:latin typeface="Arial"/>
                <a:cs typeface="Arial"/>
              </a:rPr>
              <a:t>Agreed on small increases to PDR and Chairs’ Stipends</a:t>
            </a:r>
          </a:p>
          <a:p>
            <a:pPr marL="0" indent="0">
              <a:buNone/>
            </a:pPr>
            <a:endParaRPr lang="en-US" dirty="0" smtClean="0">
              <a:latin typeface="Arial"/>
              <a:cs typeface="Arial"/>
            </a:endParaRPr>
          </a:p>
          <a:p>
            <a:pPr lvl="0"/>
            <a:endParaRPr lang="en-US" dirty="0" smtClean="0">
              <a:latin typeface="Arial"/>
              <a:cs typeface="Arial"/>
            </a:endParaRPr>
          </a:p>
          <a:p>
            <a:pPr lvl="0"/>
            <a:endParaRPr lang="en-US" dirty="0">
              <a:latin typeface="Arial"/>
              <a:cs typeface="Arial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3168352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41525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>
                <a:latin typeface="Arial"/>
                <a:cs typeface="Arial"/>
              </a:rPr>
              <a:t>Where we are stuck (4)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dirty="0" smtClean="0">
                <a:latin typeface="Arial"/>
                <a:cs typeface="Arial"/>
              </a:rPr>
              <a:t>And also…</a:t>
            </a:r>
          </a:p>
          <a:p>
            <a:pPr lvl="0"/>
            <a:r>
              <a:rPr lang="en-US" dirty="0">
                <a:latin typeface="Arial"/>
                <a:cs typeface="Arial"/>
              </a:rPr>
              <a:t>Study/Research Leave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15% </a:t>
            </a:r>
            <a:r>
              <a:rPr lang="en-US" dirty="0">
                <a:latin typeface="Arial"/>
                <a:cs typeface="Arial"/>
              </a:rPr>
              <a:t>cut in pay for Study/Research Leaves after first leave </a:t>
            </a:r>
            <a:r>
              <a:rPr lang="en-US" dirty="0" smtClean="0">
                <a:latin typeface="Arial"/>
                <a:cs typeface="Arial"/>
              </a:rPr>
              <a:t>(Articles 22 / 53)</a:t>
            </a:r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Vacation</a:t>
            </a:r>
          </a:p>
          <a:p>
            <a:pPr lvl="1"/>
            <a:r>
              <a:rPr lang="en-US" dirty="0">
                <a:latin typeface="Arial"/>
                <a:cs typeface="Arial"/>
              </a:rPr>
              <a:t>Claw back up to two weeks of </a:t>
            </a:r>
            <a:r>
              <a:rPr lang="en-US" dirty="0" smtClean="0">
                <a:latin typeface="Arial"/>
                <a:cs typeface="Arial"/>
              </a:rPr>
              <a:t>carry-forward</a:t>
            </a:r>
            <a:endParaRPr lang="en-US" dirty="0">
              <a:latin typeface="Arial"/>
              <a:cs typeface="Arial"/>
            </a:endParaRPr>
          </a:p>
          <a:p>
            <a:endParaRPr lang="en-US" dirty="0" smtClean="0">
              <a:latin typeface="Arial"/>
              <a:cs typeface="Arial"/>
            </a:endParaRPr>
          </a:p>
          <a:p>
            <a:pPr lvl="0"/>
            <a:endParaRPr lang="en-US" dirty="0" smtClean="0">
              <a:latin typeface="Arial"/>
              <a:cs typeface="Arial"/>
            </a:endParaRPr>
          </a:p>
          <a:p>
            <a:pPr lvl="0"/>
            <a:endParaRPr lang="en-US" dirty="0">
              <a:latin typeface="Arial"/>
              <a:cs typeface="Arial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3168352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56767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>
                <a:latin typeface="Arial"/>
                <a:cs typeface="Arial"/>
              </a:rPr>
              <a:t>Where we are stuck (5)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dirty="0" smtClean="0">
                <a:latin typeface="Arial"/>
                <a:cs typeface="Arial"/>
              </a:rPr>
              <a:t>And further…</a:t>
            </a:r>
          </a:p>
          <a:p>
            <a:pPr lvl="0"/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Benefits</a:t>
            </a:r>
          </a:p>
          <a:p>
            <a:pPr lvl="2"/>
            <a:r>
              <a:rPr lang="en-US" dirty="0" smtClean="0">
                <a:latin typeface="Arial"/>
                <a:cs typeface="Arial"/>
              </a:rPr>
              <a:t>Clarified no ‘take-backs’ on current benefits; </a:t>
            </a:r>
            <a:r>
              <a:rPr lang="en-US" b="1" i="1" u="sng" dirty="0" smtClean="0">
                <a:latin typeface="Arial"/>
                <a:cs typeface="Arial"/>
              </a:rPr>
              <a:t>but</a:t>
            </a:r>
            <a:r>
              <a:rPr lang="en-US" dirty="0" smtClean="0">
                <a:latin typeface="Arial"/>
                <a:cs typeface="Arial"/>
              </a:rPr>
              <a:t> saying ‘no’ to improvements</a:t>
            </a:r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Pension</a:t>
            </a:r>
          </a:p>
          <a:p>
            <a:pPr lvl="2"/>
            <a:r>
              <a:rPr lang="en-US" dirty="0">
                <a:latin typeface="Arial"/>
                <a:cs typeface="Arial"/>
              </a:rPr>
              <a:t>Members </a:t>
            </a:r>
            <a:r>
              <a:rPr lang="en-US" dirty="0" smtClean="0">
                <a:latin typeface="Arial"/>
                <a:cs typeface="Arial"/>
              </a:rPr>
              <a:t>pay more in contribution increases (capped at 0.5% / </a:t>
            </a:r>
            <a:r>
              <a:rPr lang="en-US" dirty="0" err="1" smtClean="0">
                <a:latin typeface="Arial"/>
                <a:cs typeface="Arial"/>
              </a:rPr>
              <a:t>yr</a:t>
            </a:r>
            <a:r>
              <a:rPr lang="en-US" dirty="0" smtClean="0">
                <a:latin typeface="Arial"/>
                <a:cs typeface="Arial"/>
              </a:rPr>
              <a:t>)</a:t>
            </a:r>
            <a:endParaRPr lang="en-US" dirty="0">
              <a:latin typeface="Arial"/>
              <a:cs typeface="Arial"/>
            </a:endParaRPr>
          </a:p>
          <a:p>
            <a:endParaRPr lang="en-US" dirty="0" smtClean="0">
              <a:latin typeface="Arial"/>
              <a:cs typeface="Arial"/>
            </a:endParaRPr>
          </a:p>
          <a:p>
            <a:pPr lvl="0"/>
            <a:endParaRPr lang="en-US" dirty="0" smtClean="0">
              <a:latin typeface="Arial"/>
              <a:cs typeface="Arial"/>
            </a:endParaRPr>
          </a:p>
          <a:p>
            <a:pPr lvl="0"/>
            <a:endParaRPr lang="en-US" dirty="0">
              <a:latin typeface="Arial"/>
              <a:cs typeface="Arial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3168352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78195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>
                <a:latin typeface="Arial"/>
                <a:cs typeface="Arial"/>
              </a:rPr>
              <a:t>Where we are stuck (6)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Arial"/>
              <a:cs typeface="Arial"/>
            </a:endParaRPr>
          </a:p>
          <a:p>
            <a:pPr lvl="0"/>
            <a:r>
              <a:rPr lang="en-US" dirty="0" smtClean="0">
                <a:latin typeface="Arial"/>
                <a:cs typeface="Arial"/>
              </a:rPr>
              <a:t>UGFA </a:t>
            </a:r>
            <a:r>
              <a:rPr lang="en-US" dirty="0">
                <a:latin typeface="Arial"/>
                <a:cs typeface="Arial"/>
              </a:rPr>
              <a:t>c</a:t>
            </a:r>
            <a:r>
              <a:rPr lang="en-US" dirty="0" smtClean="0">
                <a:latin typeface="Arial"/>
                <a:cs typeface="Arial"/>
              </a:rPr>
              <a:t>ompensation proposals:</a:t>
            </a:r>
            <a:endParaRPr lang="en-US" dirty="0">
              <a:latin typeface="Arial"/>
              <a:cs typeface="Arial"/>
            </a:endParaRPr>
          </a:p>
          <a:p>
            <a:pPr lvl="1"/>
            <a:r>
              <a:rPr lang="en-US" dirty="0">
                <a:latin typeface="Arial"/>
                <a:cs typeface="Arial"/>
              </a:rPr>
              <a:t>Salary</a:t>
            </a:r>
          </a:p>
          <a:p>
            <a:pPr lvl="2"/>
            <a:r>
              <a:rPr lang="en-US" dirty="0">
                <a:latin typeface="Arial"/>
                <a:cs typeface="Arial"/>
              </a:rPr>
              <a:t>Modeled on </a:t>
            </a:r>
            <a:r>
              <a:rPr lang="en-US" dirty="0" smtClean="0">
                <a:latin typeface="Arial"/>
                <a:cs typeface="Arial"/>
              </a:rPr>
              <a:t>University-announced </a:t>
            </a:r>
            <a:r>
              <a:rPr lang="en-US" dirty="0">
                <a:latin typeface="Arial"/>
                <a:cs typeface="Arial"/>
              </a:rPr>
              <a:t>budget projections (2-3%/annum</a:t>
            </a:r>
            <a:r>
              <a:rPr lang="en-US" dirty="0" smtClean="0">
                <a:latin typeface="Arial"/>
                <a:cs typeface="Arial"/>
              </a:rPr>
              <a:t>)</a:t>
            </a:r>
          </a:p>
          <a:p>
            <a:pPr lvl="2"/>
            <a:r>
              <a:rPr lang="en-US" dirty="0" smtClean="0">
                <a:latin typeface="Arial"/>
                <a:cs typeface="Arial"/>
              </a:rPr>
              <a:t>2.5% increase / </a:t>
            </a:r>
            <a:r>
              <a:rPr lang="en-US" dirty="0" err="1" smtClean="0">
                <a:latin typeface="Arial"/>
                <a:cs typeface="Arial"/>
              </a:rPr>
              <a:t>yr</a:t>
            </a:r>
            <a:r>
              <a:rPr lang="en-US" dirty="0" smtClean="0">
                <a:latin typeface="Arial"/>
                <a:cs typeface="Arial"/>
              </a:rPr>
              <a:t> in each of two years</a:t>
            </a:r>
            <a:endParaRPr lang="en-US" dirty="0">
              <a:latin typeface="Arial"/>
              <a:cs typeface="Arial"/>
            </a:endParaRPr>
          </a:p>
          <a:p>
            <a:pPr lvl="2"/>
            <a:r>
              <a:rPr lang="en-US" dirty="0">
                <a:latin typeface="Arial"/>
                <a:cs typeface="Arial"/>
              </a:rPr>
              <a:t>Maintain current salary structure</a:t>
            </a:r>
          </a:p>
          <a:p>
            <a:pPr lvl="2"/>
            <a:r>
              <a:rPr lang="en-US" dirty="0">
                <a:latin typeface="Arial"/>
                <a:cs typeface="Arial"/>
              </a:rPr>
              <a:t>Improve career increment to ON comparator standards (median award to $3K</a:t>
            </a:r>
            <a:r>
              <a:rPr lang="en-US" dirty="0" smtClean="0">
                <a:latin typeface="Arial"/>
                <a:cs typeface="Arial"/>
              </a:rPr>
              <a:t>)</a:t>
            </a:r>
          </a:p>
          <a:p>
            <a:pPr lvl="2"/>
            <a:endParaRPr lang="en-US" dirty="0">
              <a:latin typeface="Arial"/>
              <a:cs typeface="Arial"/>
            </a:endParaRPr>
          </a:p>
          <a:p>
            <a:endParaRPr lang="en-US" dirty="0" smtClean="0">
              <a:latin typeface="Arial"/>
              <a:cs typeface="Arial"/>
            </a:endParaRPr>
          </a:p>
          <a:p>
            <a:pPr lvl="0"/>
            <a:endParaRPr lang="en-US" dirty="0" smtClean="0">
              <a:latin typeface="Arial"/>
              <a:cs typeface="Arial"/>
            </a:endParaRPr>
          </a:p>
          <a:p>
            <a:pPr lvl="0"/>
            <a:endParaRPr lang="en-US" dirty="0">
              <a:latin typeface="Arial"/>
              <a:cs typeface="Arial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3168352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32830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>
                <a:latin typeface="Arial"/>
                <a:cs typeface="Arial"/>
              </a:rPr>
              <a:t>Where we are stuck (</a:t>
            </a:r>
            <a:r>
              <a:rPr lang="en-US" sz="2800" b="1" dirty="0">
                <a:latin typeface="Arial"/>
                <a:cs typeface="Arial"/>
              </a:rPr>
              <a:t>7</a:t>
            </a:r>
            <a:r>
              <a:rPr lang="en-US" sz="2800" b="1" dirty="0" smtClean="0">
                <a:latin typeface="Arial"/>
                <a:cs typeface="Arial"/>
              </a:rPr>
              <a:t>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>
              <a:latin typeface="Arial"/>
              <a:cs typeface="Arial"/>
            </a:endParaRPr>
          </a:p>
          <a:p>
            <a:pPr lvl="0"/>
            <a:r>
              <a:rPr lang="en-US" dirty="0" smtClean="0">
                <a:latin typeface="Arial"/>
                <a:cs typeface="Arial"/>
              </a:rPr>
              <a:t>UGFA </a:t>
            </a:r>
            <a:r>
              <a:rPr lang="en-US" dirty="0">
                <a:latin typeface="Arial"/>
                <a:cs typeface="Arial"/>
              </a:rPr>
              <a:t>c</a:t>
            </a:r>
            <a:r>
              <a:rPr lang="en-US" dirty="0" smtClean="0">
                <a:latin typeface="Arial"/>
                <a:cs typeface="Arial"/>
              </a:rPr>
              <a:t>ompensation proposals:</a:t>
            </a:r>
            <a:endParaRPr lang="en-US" dirty="0">
              <a:latin typeface="Arial"/>
              <a:cs typeface="Arial"/>
            </a:endParaRPr>
          </a:p>
          <a:p>
            <a:pPr lvl="1"/>
            <a:r>
              <a:rPr lang="en-US" dirty="0" smtClean="0">
                <a:latin typeface="Arial"/>
                <a:cs typeface="Arial"/>
              </a:rPr>
              <a:t>Benefits</a:t>
            </a:r>
            <a:endParaRPr lang="en-US" dirty="0">
              <a:latin typeface="Arial"/>
              <a:cs typeface="Arial"/>
            </a:endParaRPr>
          </a:p>
          <a:p>
            <a:pPr lvl="2"/>
            <a:r>
              <a:rPr lang="en-US" dirty="0" smtClean="0">
                <a:latin typeface="Arial"/>
                <a:cs typeface="Arial"/>
              </a:rPr>
              <a:t>Modest improvements (tuition waiver, vision, dental, paramedical caps, LTD)</a:t>
            </a:r>
            <a:endParaRPr lang="en-US" dirty="0">
              <a:latin typeface="Arial"/>
              <a:cs typeface="Arial"/>
            </a:endParaRPr>
          </a:p>
          <a:p>
            <a:pPr lvl="1"/>
            <a:r>
              <a:rPr lang="en-US" dirty="0">
                <a:latin typeface="Arial"/>
                <a:cs typeface="Arial"/>
              </a:rPr>
              <a:t>Pension</a:t>
            </a:r>
          </a:p>
          <a:p>
            <a:pPr lvl="2"/>
            <a:r>
              <a:rPr lang="en-US" dirty="0" smtClean="0">
                <a:latin typeface="Arial"/>
                <a:cs typeface="Arial"/>
              </a:rPr>
              <a:t>Members </a:t>
            </a:r>
            <a:r>
              <a:rPr lang="en-US" b="1" i="1" dirty="0" smtClean="0">
                <a:latin typeface="Arial"/>
                <a:cs typeface="Arial"/>
              </a:rPr>
              <a:t>will not</a:t>
            </a:r>
            <a:r>
              <a:rPr lang="en-US" dirty="0" smtClean="0">
                <a:latin typeface="Arial"/>
                <a:cs typeface="Arial"/>
              </a:rPr>
              <a:t> pay more until we have Joint Governance of our pension plan!</a:t>
            </a:r>
          </a:p>
          <a:p>
            <a:pPr lvl="2"/>
            <a:r>
              <a:rPr lang="en-US" dirty="0" smtClean="0">
                <a:latin typeface="Arial"/>
                <a:cs typeface="Arial"/>
              </a:rPr>
              <a:t>OCUFA study demonstrates we </a:t>
            </a:r>
            <a:r>
              <a:rPr lang="en-US" b="1" i="1" dirty="0" smtClean="0">
                <a:latin typeface="Arial"/>
                <a:cs typeface="Arial"/>
              </a:rPr>
              <a:t>are</a:t>
            </a:r>
            <a:r>
              <a:rPr lang="en-US" dirty="0" smtClean="0">
                <a:latin typeface="Arial"/>
                <a:cs typeface="Arial"/>
              </a:rPr>
              <a:t> at 50/50 sharing</a:t>
            </a:r>
            <a:endParaRPr lang="en-US" dirty="0">
              <a:latin typeface="Arial"/>
              <a:cs typeface="Arial"/>
            </a:endParaRPr>
          </a:p>
          <a:p>
            <a:endParaRPr lang="en-US" dirty="0" smtClean="0">
              <a:latin typeface="Arial"/>
              <a:cs typeface="Arial"/>
            </a:endParaRPr>
          </a:p>
          <a:p>
            <a:pPr lvl="0"/>
            <a:endParaRPr lang="en-US" dirty="0" smtClean="0">
              <a:latin typeface="Arial"/>
              <a:cs typeface="Arial"/>
            </a:endParaRPr>
          </a:p>
          <a:p>
            <a:pPr lvl="0"/>
            <a:endParaRPr lang="en-US" dirty="0">
              <a:latin typeface="Arial"/>
              <a:cs typeface="Arial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3168352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99713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>
                <a:latin typeface="Arial"/>
                <a:cs typeface="Arial"/>
              </a:rPr>
              <a:t>Where we are stuck (8)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Arial"/>
              <a:cs typeface="Arial"/>
            </a:endParaRPr>
          </a:p>
          <a:p>
            <a:pPr lvl="0"/>
            <a:r>
              <a:rPr lang="en-US" dirty="0" smtClean="0">
                <a:latin typeface="Arial"/>
                <a:cs typeface="Arial"/>
              </a:rPr>
              <a:t>Faculty Workload</a:t>
            </a:r>
          </a:p>
          <a:p>
            <a:pPr lvl="1"/>
            <a:r>
              <a:rPr lang="en-US" i="1" dirty="0" smtClean="0">
                <a:latin typeface="Arial"/>
                <a:cs typeface="Arial"/>
              </a:rPr>
              <a:t>Admin:</a:t>
            </a:r>
          </a:p>
          <a:p>
            <a:pPr lvl="2"/>
            <a:r>
              <a:rPr lang="en-US" dirty="0" smtClean="0">
                <a:latin typeface="Arial"/>
                <a:cs typeface="Arial"/>
              </a:rPr>
              <a:t>Right to assign teaching in third semester (limit 1 course) for 70% DOE (</a:t>
            </a:r>
            <a:r>
              <a:rPr lang="en-US" i="1" dirty="0">
                <a:solidFill>
                  <a:srgbClr val="008000"/>
                </a:solidFill>
                <a:latin typeface="Arial"/>
                <a:cs typeface="Arial"/>
              </a:rPr>
              <a:t>tent. </a:t>
            </a:r>
            <a:r>
              <a:rPr lang="en-US" i="1" dirty="0">
                <a:latin typeface="Arial"/>
                <a:cs typeface="Arial"/>
              </a:rPr>
              <a:t>agreed</a:t>
            </a:r>
            <a:r>
              <a:rPr lang="en-US" i="1" dirty="0" smtClean="0">
                <a:latin typeface="Arial"/>
                <a:cs typeface="Arial"/>
              </a:rPr>
              <a:t>)</a:t>
            </a:r>
          </a:p>
          <a:p>
            <a:pPr lvl="3"/>
            <a:r>
              <a:rPr lang="en-US" i="1" dirty="0" smtClean="0">
                <a:latin typeface="Arial"/>
                <a:cs typeface="Arial"/>
              </a:rPr>
              <a:t>Must be given 1 R&amp;D semester over 2 year period</a:t>
            </a:r>
          </a:p>
          <a:p>
            <a:pPr lvl="2"/>
            <a:r>
              <a:rPr lang="en-US" dirty="0" smtClean="0">
                <a:latin typeface="Arial"/>
                <a:cs typeface="Arial"/>
              </a:rPr>
              <a:t>Assignment of scheduling </a:t>
            </a:r>
            <a:r>
              <a:rPr lang="en-US" dirty="0">
                <a:latin typeface="Arial"/>
                <a:cs typeface="Arial"/>
              </a:rPr>
              <a:t>(</a:t>
            </a:r>
            <a:r>
              <a:rPr lang="en-US" i="1" dirty="0">
                <a:solidFill>
                  <a:srgbClr val="008000"/>
                </a:solidFill>
                <a:latin typeface="Arial"/>
                <a:cs typeface="Arial"/>
              </a:rPr>
              <a:t>tent. </a:t>
            </a:r>
            <a:r>
              <a:rPr lang="en-US" i="1" dirty="0" smtClean="0">
                <a:latin typeface="Arial"/>
                <a:cs typeface="Arial"/>
              </a:rPr>
              <a:t>Agreed)</a:t>
            </a:r>
            <a:endParaRPr lang="en-US" dirty="0" smtClean="0">
              <a:latin typeface="Arial"/>
              <a:cs typeface="Arial"/>
            </a:endParaRPr>
          </a:p>
          <a:p>
            <a:pPr lvl="2"/>
            <a:r>
              <a:rPr lang="en-US" dirty="0">
                <a:latin typeface="Arial"/>
                <a:cs typeface="Arial"/>
              </a:rPr>
              <a:t>Right to change DOEs (specific conditions</a:t>
            </a:r>
            <a:r>
              <a:rPr lang="en-US" dirty="0" smtClean="0">
                <a:latin typeface="Arial"/>
                <a:cs typeface="Arial"/>
              </a:rPr>
              <a:t>) </a:t>
            </a:r>
          </a:p>
          <a:p>
            <a:pPr marL="914400" lvl="2" indent="0">
              <a:buNone/>
            </a:pPr>
            <a:r>
              <a:rPr lang="en-US" dirty="0" smtClean="0">
                <a:latin typeface="Arial"/>
                <a:cs typeface="Arial"/>
              </a:rPr>
              <a:t>(</a:t>
            </a:r>
            <a:r>
              <a:rPr lang="en-US" i="1" dirty="0">
                <a:solidFill>
                  <a:srgbClr val="FF0000"/>
                </a:solidFill>
                <a:latin typeface="Arial"/>
                <a:cs typeface="Arial"/>
              </a:rPr>
              <a:t>not</a:t>
            </a:r>
            <a:r>
              <a:rPr lang="en-US" dirty="0">
                <a:latin typeface="Arial"/>
                <a:cs typeface="Arial"/>
              </a:rPr>
              <a:t> agreed)</a:t>
            </a:r>
            <a:endParaRPr lang="en-US" i="1" dirty="0">
              <a:latin typeface="Arial"/>
              <a:cs typeface="Arial"/>
            </a:endParaRPr>
          </a:p>
          <a:p>
            <a:pPr marL="914400" lvl="2" indent="0">
              <a:buNone/>
            </a:pPr>
            <a:endParaRPr lang="en-US" dirty="0">
              <a:latin typeface="Arial"/>
              <a:cs typeface="Arial"/>
            </a:endParaRPr>
          </a:p>
          <a:p>
            <a:pPr lvl="2"/>
            <a:endParaRPr lang="en-US" i="1" dirty="0">
              <a:latin typeface="Arial"/>
              <a:cs typeface="Arial"/>
            </a:endParaRPr>
          </a:p>
          <a:p>
            <a:pPr lvl="0"/>
            <a:endParaRPr lang="en-US" dirty="0">
              <a:latin typeface="Arial"/>
              <a:cs typeface="Arial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3168352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38878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>
                <a:latin typeface="Arial"/>
                <a:cs typeface="Arial"/>
              </a:rPr>
              <a:t>Where we are stuck (9)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Arial"/>
              <a:cs typeface="Arial"/>
            </a:endParaRPr>
          </a:p>
          <a:p>
            <a:pPr lvl="0"/>
            <a:r>
              <a:rPr lang="en-US" dirty="0" smtClean="0">
                <a:latin typeface="Arial"/>
                <a:cs typeface="Arial"/>
              </a:rPr>
              <a:t>Faculty Workload (cont’d)</a:t>
            </a:r>
            <a:endParaRPr lang="en-US" dirty="0">
              <a:latin typeface="Arial"/>
              <a:cs typeface="Arial"/>
            </a:endParaRPr>
          </a:p>
          <a:p>
            <a:pPr lvl="1"/>
            <a:endParaRPr lang="en-US" dirty="0" smtClean="0">
              <a:latin typeface="Arial"/>
              <a:cs typeface="Arial"/>
            </a:endParaRPr>
          </a:p>
          <a:p>
            <a:pPr lvl="1"/>
            <a:r>
              <a:rPr lang="en-US" i="1" dirty="0" smtClean="0">
                <a:latin typeface="Arial"/>
                <a:cs typeface="Arial"/>
              </a:rPr>
              <a:t>UGFA</a:t>
            </a:r>
            <a:r>
              <a:rPr lang="en-US" dirty="0" smtClean="0">
                <a:latin typeface="Arial"/>
                <a:cs typeface="Arial"/>
              </a:rPr>
              <a:t>:</a:t>
            </a:r>
            <a:endParaRPr lang="en-US" dirty="0">
              <a:latin typeface="Arial"/>
              <a:cs typeface="Arial"/>
            </a:endParaRPr>
          </a:p>
          <a:p>
            <a:pPr lvl="2"/>
            <a:r>
              <a:rPr lang="en-US" dirty="0" smtClean="0">
                <a:latin typeface="Arial"/>
                <a:cs typeface="Arial"/>
              </a:rPr>
              <a:t>Assignment of courses and TA </a:t>
            </a:r>
            <a:r>
              <a:rPr lang="en-US" dirty="0">
                <a:latin typeface="Arial"/>
                <a:cs typeface="Arial"/>
              </a:rPr>
              <a:t>(</a:t>
            </a:r>
            <a:r>
              <a:rPr lang="en-US" i="1" dirty="0">
                <a:solidFill>
                  <a:srgbClr val="008000"/>
                </a:solidFill>
                <a:latin typeface="Arial"/>
                <a:cs typeface="Arial"/>
              </a:rPr>
              <a:t>tent. </a:t>
            </a:r>
            <a:r>
              <a:rPr lang="en-US" i="1" dirty="0">
                <a:latin typeface="Arial"/>
                <a:cs typeface="Arial"/>
              </a:rPr>
              <a:t>agreed)</a:t>
            </a:r>
          </a:p>
          <a:p>
            <a:pPr lvl="2"/>
            <a:r>
              <a:rPr lang="en-US" dirty="0" smtClean="0">
                <a:latin typeface="Arial"/>
                <a:cs typeface="Arial"/>
              </a:rPr>
              <a:t>Clinical faculty (</a:t>
            </a:r>
            <a:r>
              <a:rPr lang="en-US" i="1" dirty="0" smtClean="0">
                <a:solidFill>
                  <a:srgbClr val="008000"/>
                </a:solidFill>
                <a:latin typeface="Arial"/>
                <a:cs typeface="Arial"/>
              </a:rPr>
              <a:t>tent. </a:t>
            </a:r>
            <a:r>
              <a:rPr lang="en-US" i="1" dirty="0" smtClean="0">
                <a:latin typeface="Arial"/>
                <a:cs typeface="Arial"/>
              </a:rPr>
              <a:t>agreed)</a:t>
            </a:r>
          </a:p>
          <a:p>
            <a:pPr lvl="2"/>
            <a:r>
              <a:rPr lang="en-US" dirty="0">
                <a:latin typeface="Arial"/>
                <a:cs typeface="Arial"/>
              </a:rPr>
              <a:t>Right to choose teaching evaluation methods and release of </a:t>
            </a:r>
            <a:r>
              <a:rPr lang="en-US" dirty="0" smtClean="0">
                <a:latin typeface="Arial"/>
                <a:cs typeface="Arial"/>
              </a:rPr>
              <a:t>info (</a:t>
            </a:r>
            <a:r>
              <a:rPr lang="en-US" i="1" dirty="0" smtClean="0">
                <a:solidFill>
                  <a:srgbClr val="FF0000"/>
                </a:solidFill>
                <a:latin typeface="Arial"/>
                <a:cs typeface="Arial"/>
              </a:rPr>
              <a:t>not</a:t>
            </a:r>
            <a:r>
              <a:rPr lang="en-US" dirty="0" smtClean="0">
                <a:latin typeface="Arial"/>
                <a:cs typeface="Arial"/>
              </a:rPr>
              <a:t> agreed)</a:t>
            </a:r>
            <a:endParaRPr lang="en-US" i="1" dirty="0" smtClean="0">
              <a:latin typeface="Arial"/>
              <a:cs typeface="Arial"/>
            </a:endParaRPr>
          </a:p>
          <a:p>
            <a:pPr lvl="2"/>
            <a:r>
              <a:rPr lang="en-US" dirty="0">
                <a:latin typeface="Arial"/>
                <a:cs typeface="Arial"/>
              </a:rPr>
              <a:t>Dept. workload norms (</a:t>
            </a:r>
            <a:r>
              <a:rPr lang="en-US" i="1" dirty="0">
                <a:solidFill>
                  <a:srgbClr val="FF0000"/>
                </a:solidFill>
                <a:latin typeface="Arial"/>
                <a:cs typeface="Arial"/>
              </a:rPr>
              <a:t>not</a:t>
            </a:r>
            <a:r>
              <a:rPr lang="en-US" dirty="0">
                <a:latin typeface="Arial"/>
                <a:cs typeface="Arial"/>
              </a:rPr>
              <a:t> agreed)</a:t>
            </a:r>
            <a:endParaRPr lang="en-US" i="1" dirty="0">
              <a:latin typeface="Arial"/>
              <a:cs typeface="Arial"/>
            </a:endParaRPr>
          </a:p>
          <a:p>
            <a:pPr lvl="2"/>
            <a:endParaRPr lang="en-US" dirty="0">
              <a:latin typeface="Arial"/>
              <a:cs typeface="Arial"/>
            </a:endParaRPr>
          </a:p>
          <a:p>
            <a:pPr lvl="2"/>
            <a:endParaRPr lang="en-US" dirty="0" smtClean="0">
              <a:latin typeface="Arial"/>
              <a:cs typeface="Arial"/>
            </a:endParaRPr>
          </a:p>
          <a:p>
            <a:pPr lvl="0"/>
            <a:endParaRPr lang="en-US" dirty="0" smtClean="0">
              <a:latin typeface="Arial"/>
              <a:cs typeface="Arial"/>
            </a:endParaRPr>
          </a:p>
          <a:p>
            <a:pPr lvl="0"/>
            <a:endParaRPr lang="en-US" dirty="0">
              <a:latin typeface="Arial"/>
              <a:cs typeface="Arial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3168352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56177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>
                <a:latin typeface="Arial"/>
                <a:cs typeface="Arial"/>
              </a:rPr>
              <a:t>TODAY’S </a:t>
            </a:r>
            <a:r>
              <a:rPr lang="en-US" sz="2800" b="1" dirty="0" smtClean="0">
                <a:latin typeface="Arial"/>
                <a:cs typeface="Arial"/>
              </a:rPr>
              <a:t>AGENDA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Bargaining Overview</a:t>
            </a:r>
          </a:p>
          <a:p>
            <a:r>
              <a:rPr lang="en-US" dirty="0" smtClean="0">
                <a:latin typeface="Arial"/>
                <a:cs typeface="Arial"/>
              </a:rPr>
              <a:t>Issues tentatively signed off</a:t>
            </a:r>
            <a:endParaRPr lang="en-US" dirty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Issues under </a:t>
            </a:r>
            <a:r>
              <a:rPr lang="en-US" dirty="0">
                <a:latin typeface="Arial"/>
                <a:cs typeface="Arial"/>
              </a:rPr>
              <a:t>n</a:t>
            </a:r>
            <a:r>
              <a:rPr lang="en-US" dirty="0" smtClean="0">
                <a:latin typeface="Arial"/>
                <a:cs typeface="Arial"/>
              </a:rPr>
              <a:t>egotiation</a:t>
            </a:r>
          </a:p>
          <a:p>
            <a:r>
              <a:rPr lang="en-US" dirty="0" smtClean="0">
                <a:latin typeface="Arial"/>
                <a:cs typeface="Arial"/>
              </a:rPr>
              <a:t>Outstanding issues</a:t>
            </a:r>
          </a:p>
          <a:p>
            <a:r>
              <a:rPr lang="en-US" dirty="0">
                <a:latin typeface="Arial"/>
                <a:cs typeface="Arial"/>
              </a:rPr>
              <a:t>Q&amp;</a:t>
            </a:r>
            <a:r>
              <a:rPr lang="en-US" dirty="0" smtClean="0">
                <a:latin typeface="Arial"/>
                <a:cs typeface="Arial"/>
              </a:rPr>
              <a:t>A; Strategy </a:t>
            </a:r>
          </a:p>
          <a:p>
            <a:endParaRPr lang="en-US" dirty="0">
              <a:latin typeface="Arial"/>
              <a:cs typeface="Arial"/>
            </a:endParaRPr>
          </a:p>
          <a:p>
            <a:endParaRPr lang="en-US" dirty="0" smtClean="0">
              <a:latin typeface="Arial"/>
              <a:cs typeface="Arial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3168352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31062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>
                <a:latin typeface="Arial"/>
                <a:cs typeface="Arial"/>
              </a:rPr>
              <a:t>QUESTIONS - APPROVAL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Summary – We need your support and help to get a fair agreement!</a:t>
            </a: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Questions</a:t>
            </a:r>
            <a:r>
              <a:rPr lang="en-US" dirty="0">
                <a:latin typeface="Arial"/>
                <a:cs typeface="Arial"/>
              </a:rPr>
              <a:t>; Discussion</a:t>
            </a:r>
          </a:p>
          <a:p>
            <a:endParaRPr lang="en-US" dirty="0" smtClean="0">
              <a:latin typeface="Arial"/>
              <a:cs typeface="Arial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3168352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83778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>
                <a:latin typeface="Arial"/>
                <a:cs typeface="Arial"/>
              </a:rPr>
              <a:t>TEAM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Arial"/>
              <a:cs typeface="Arial"/>
            </a:endParaRPr>
          </a:p>
          <a:p>
            <a:pPr lvl="1"/>
            <a:r>
              <a:rPr lang="en-US" dirty="0">
                <a:latin typeface="Arial"/>
                <a:cs typeface="Arial"/>
              </a:rPr>
              <a:t>Scott Gillies (Library, Chief Negotiator</a:t>
            </a:r>
            <a:r>
              <a:rPr lang="en-US" dirty="0" smtClean="0">
                <a:latin typeface="Arial"/>
                <a:cs typeface="Arial"/>
              </a:rPr>
              <a:t>)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Scott Colwell (MCS, CBE)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Mary DeCoste (SOLAL, COA)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Sue Hubers (UGFA)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David Josephy (MCB, CBS)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Herb Kunze (Math/Stats, CPES)</a:t>
            </a:r>
          </a:p>
          <a:p>
            <a:pPr lvl="1"/>
            <a:endParaRPr lang="en-US" dirty="0" smtClean="0">
              <a:latin typeface="Arial"/>
              <a:cs typeface="Arial"/>
            </a:endParaRPr>
          </a:p>
          <a:p>
            <a:pPr lvl="1"/>
            <a:endParaRPr lang="en-US" dirty="0" smtClean="0">
              <a:latin typeface="Arial"/>
              <a:cs typeface="Arial"/>
            </a:endParaRPr>
          </a:p>
          <a:p>
            <a:pPr lvl="1"/>
            <a:endParaRPr lang="en-US" dirty="0" smtClean="0">
              <a:latin typeface="Arial"/>
              <a:cs typeface="Arial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3168352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938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>
                <a:latin typeface="Arial"/>
                <a:cs typeface="Arial"/>
              </a:rPr>
              <a:t>PROGRESS of Bargaining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Milestones</a:t>
            </a:r>
          </a:p>
          <a:p>
            <a:pPr lvl="1"/>
            <a:endParaRPr lang="en-US" dirty="0">
              <a:latin typeface="Arial"/>
              <a:cs typeface="Arial"/>
            </a:endParaRPr>
          </a:p>
          <a:p>
            <a:pPr lvl="2"/>
            <a:r>
              <a:rPr lang="en-US" dirty="0" smtClean="0">
                <a:latin typeface="Arial"/>
                <a:cs typeface="Arial"/>
              </a:rPr>
              <a:t>April 28, 2014 – Start of Bargaining</a:t>
            </a:r>
          </a:p>
          <a:p>
            <a:pPr lvl="2"/>
            <a:r>
              <a:rPr lang="en-US" dirty="0" smtClean="0">
                <a:latin typeface="Arial"/>
                <a:cs typeface="Arial"/>
              </a:rPr>
              <a:t>June 12, 2014 – Spring provincial election</a:t>
            </a:r>
          </a:p>
          <a:p>
            <a:pPr lvl="2"/>
            <a:r>
              <a:rPr lang="en-US" dirty="0" smtClean="0">
                <a:latin typeface="Arial"/>
                <a:cs typeface="Arial"/>
              </a:rPr>
              <a:t>June 30 2014 –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Contract expiry</a:t>
            </a: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No. of Meetings = too many </a:t>
            </a:r>
            <a:r>
              <a:rPr lang="en-US" dirty="0">
                <a:latin typeface="Arial"/>
                <a:cs typeface="Arial"/>
              </a:rPr>
              <a:t>(Hours </a:t>
            </a:r>
            <a:r>
              <a:rPr lang="en-US" dirty="0" smtClean="0">
                <a:latin typeface="Arial"/>
                <a:cs typeface="Arial"/>
              </a:rPr>
              <a:t>at Table </a:t>
            </a:r>
            <a:r>
              <a:rPr lang="en-US" dirty="0">
                <a:latin typeface="Arial"/>
                <a:cs typeface="Arial"/>
              </a:rPr>
              <a:t>= </a:t>
            </a:r>
            <a:r>
              <a:rPr lang="en-US" dirty="0" smtClean="0">
                <a:latin typeface="Arial"/>
                <a:cs typeface="Arial"/>
              </a:rPr>
              <a:t>Lots)</a:t>
            </a:r>
          </a:p>
          <a:p>
            <a:endParaRPr lang="en-US" dirty="0" smtClean="0">
              <a:latin typeface="Arial"/>
              <a:cs typeface="Arial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3168352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52136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>
                <a:latin typeface="Arial"/>
                <a:cs typeface="Arial"/>
              </a:rPr>
              <a:t>PROGRESS of </a:t>
            </a:r>
            <a:r>
              <a:rPr lang="en-US" sz="2800" b="1" dirty="0" smtClean="0">
                <a:latin typeface="Arial"/>
                <a:cs typeface="Arial"/>
              </a:rPr>
              <a:t>Bargaining (2)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/>
          </a:bodyPr>
          <a:lstStyle/>
          <a:p>
            <a:endParaRPr lang="en-US" sz="3000" dirty="0" smtClean="0">
              <a:latin typeface="Arial"/>
              <a:cs typeface="Arial"/>
            </a:endParaRPr>
          </a:p>
          <a:p>
            <a:r>
              <a:rPr lang="en-C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Few words on bargaining</a:t>
            </a:r>
          </a:p>
          <a:p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Bargaining is an 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terative process</a:t>
            </a:r>
          </a:p>
          <a:p>
            <a:pPr lvl="1"/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Complex and very detailed process </a:t>
            </a:r>
          </a:p>
          <a:p>
            <a:pPr lvl="1"/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Deal is not done </a:t>
            </a:r>
            <a:r>
              <a:rPr lang="en-CA" sz="24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until</a:t>
            </a:r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ALL outstanding issues settled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C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sz="2800" dirty="0">
              <a:latin typeface="Arial"/>
              <a:cs typeface="Arial"/>
            </a:endParaRPr>
          </a:p>
          <a:p>
            <a:pPr marL="514350" indent="-514350">
              <a:buAutoNum type="arabicPeriod"/>
            </a:pPr>
            <a:endParaRPr lang="en-C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C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C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529"/>
            <a:ext cx="3168352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70630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>
                <a:latin typeface="Arial"/>
                <a:cs typeface="Arial"/>
              </a:rPr>
              <a:t>UGFA OBJECTIVES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/>
          </a:bodyPr>
          <a:lstStyle/>
          <a:p>
            <a:endParaRPr lang="en-US" sz="3000" dirty="0" smtClean="0">
              <a:latin typeface="Arial"/>
              <a:cs typeface="Arial"/>
            </a:endParaRPr>
          </a:p>
          <a:p>
            <a:pPr marL="514350" indent="-514350">
              <a:buAutoNum type="arabicPeriod"/>
            </a:pPr>
            <a:r>
              <a:rPr lang="en-C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Strengthen </a:t>
            </a: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Collegial </a:t>
            </a:r>
            <a:r>
              <a:rPr lang="en-C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Governance</a:t>
            </a:r>
          </a:p>
          <a:p>
            <a:pPr marL="514350" indent="-514350">
              <a:buAutoNum type="arabicPeriod"/>
            </a:pPr>
            <a:r>
              <a:rPr lang="en-C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Defend Members’ Job Security</a:t>
            </a:r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Propose Innovative Solutions </a:t>
            </a:r>
            <a:r>
              <a:rPr lang="en-C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Long</a:t>
            </a: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-Term Pension Sustainability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C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Bargain Fair Compensation </a:t>
            </a:r>
            <a:endParaRPr lang="en-C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C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Workload</a:t>
            </a: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: Strengthen Safeguards and Increase </a:t>
            </a:r>
            <a:r>
              <a:rPr lang="en-C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Transparency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Improve </a:t>
            </a:r>
            <a:r>
              <a:rPr lang="en-C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C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P/CAP Processes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Correct Collective Agreement </a:t>
            </a:r>
            <a:r>
              <a:rPr lang="en-C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Processes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C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sz="2800" dirty="0">
              <a:latin typeface="Arial"/>
              <a:cs typeface="Arial"/>
            </a:endParaRPr>
          </a:p>
          <a:p>
            <a:pPr marL="514350" indent="-514350">
              <a:buAutoNum type="arabicPeriod"/>
            </a:pPr>
            <a:endParaRPr lang="en-C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C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C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529"/>
            <a:ext cx="3168352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03143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>
                <a:latin typeface="Arial"/>
                <a:cs typeface="Arial"/>
              </a:rPr>
              <a:t>Areas of Tentative Agreement (1)</a:t>
            </a:r>
            <a:endParaRPr lang="en-US" sz="2800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/>
          </a:bodyPr>
          <a:lstStyle/>
          <a:p>
            <a:endParaRPr lang="en-US" sz="3000" dirty="0" smtClean="0">
              <a:latin typeface="Arial"/>
              <a:cs typeface="Arial"/>
            </a:endParaRPr>
          </a:p>
          <a:p>
            <a:r>
              <a:rPr lang="en-C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Association  Rights (Article 6)</a:t>
            </a:r>
          </a:p>
          <a:p>
            <a:r>
              <a:rPr lang="en-C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Copies of the </a:t>
            </a:r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Agreement (Article </a:t>
            </a:r>
            <a:r>
              <a:rPr lang="en-C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10)</a:t>
            </a:r>
          </a:p>
          <a:p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Chairs/Lib Admin </a:t>
            </a:r>
            <a:r>
              <a:rPr lang="en-C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Appointments (Article 20/27)</a:t>
            </a:r>
          </a:p>
          <a:p>
            <a:r>
              <a:rPr lang="en-C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Investigations and Discipline (Article 39)</a:t>
            </a:r>
          </a:p>
          <a:p>
            <a:r>
              <a:rPr lang="en-CA" sz="2800" dirty="0">
                <a:latin typeface="Arial" panose="020B0604020202020204" pitchFamily="34" charset="0"/>
                <a:cs typeface="Arial" panose="020B0604020202020204" pitchFamily="34" charset="0"/>
              </a:rPr>
              <a:t>Tenure and Promotion (Article 21)</a:t>
            </a:r>
            <a:r>
              <a:rPr lang="en-C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  <a:p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i="1" dirty="0">
                <a:latin typeface="Arial"/>
                <a:cs typeface="Arial"/>
              </a:rPr>
              <a:t>*</a:t>
            </a:r>
            <a:r>
              <a:rPr lang="en-CA" sz="2000" i="1" dirty="0">
                <a:latin typeface="Arial" panose="020B0604020202020204" pitchFamily="34" charset="0"/>
                <a:cs typeface="Arial" panose="020B0604020202020204" pitchFamily="34" charset="0"/>
              </a:rPr>
              <a:t>Changes from 21 will be built in to CAP Articles for Libs and Vets (Articles 28/33)</a:t>
            </a:r>
          </a:p>
          <a:p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C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sz="2800" dirty="0">
              <a:latin typeface="Arial"/>
              <a:cs typeface="Arial"/>
            </a:endParaRPr>
          </a:p>
          <a:p>
            <a:pPr marL="514350" indent="-514350">
              <a:buAutoNum type="arabicPeriod"/>
            </a:pPr>
            <a:endParaRPr lang="en-C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C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C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529"/>
            <a:ext cx="3168352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62727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/>
              <a:t>Areas of Tentative Agreement (2)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/>
          </a:bodyPr>
          <a:lstStyle/>
          <a:p>
            <a:endParaRPr lang="en-US" sz="3000" dirty="0" smtClean="0">
              <a:latin typeface="Arial"/>
              <a:cs typeface="Arial"/>
            </a:endParaRPr>
          </a:p>
          <a:p>
            <a:r>
              <a:rPr lang="en-C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LOUs:</a:t>
            </a:r>
          </a:p>
          <a:p>
            <a:pPr lvl="1"/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LOU #1 – CUPE teaching</a:t>
            </a:r>
          </a:p>
          <a:p>
            <a:pPr lvl="1"/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LOU #5 – Sick Leave</a:t>
            </a:r>
          </a:p>
          <a:p>
            <a:pPr lvl="1"/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LOU #7 - Teaching of Prof. Staff</a:t>
            </a:r>
          </a:p>
          <a:p>
            <a:pPr lvl="1"/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LOU #8 - Human Rights &amp; Health and Safety</a:t>
            </a:r>
          </a:p>
          <a:p>
            <a:pPr lvl="1"/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</a:p>
          <a:p>
            <a:pPr marL="914400" lvl="1" indent="-514350">
              <a:buFont typeface="Arial" panose="020B0604020202020204" pitchFamily="34" charset="0"/>
              <a:buAutoNum type="arabicPeriod"/>
            </a:pPr>
            <a:endParaRPr lang="en-C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sz="2800" dirty="0">
              <a:latin typeface="Arial"/>
              <a:cs typeface="Arial"/>
            </a:endParaRPr>
          </a:p>
          <a:p>
            <a:pPr marL="514350" indent="-514350">
              <a:buAutoNum type="arabicPeriod"/>
            </a:pPr>
            <a:endParaRPr lang="en-C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C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C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529"/>
            <a:ext cx="3168352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71907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smtClean="0"/>
              <a:t>Making Progress (</a:t>
            </a:r>
            <a:r>
              <a:rPr lang="en-US" sz="2800" b="1" dirty="0"/>
              <a:t>1</a:t>
            </a:r>
            <a:r>
              <a:rPr lang="en-US" sz="2800" b="1" dirty="0" smtClean="0"/>
              <a:t>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/>
          </a:bodyPr>
          <a:lstStyle/>
          <a:p>
            <a:endParaRPr lang="en-US" sz="3000" dirty="0" smtClean="0">
              <a:latin typeface="Arial"/>
              <a:cs typeface="Arial"/>
            </a:endParaRPr>
          </a:p>
          <a:p>
            <a:r>
              <a:rPr lang="en-C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Working Conditions (Article 17)</a:t>
            </a:r>
          </a:p>
          <a:p>
            <a:pPr lvl="1"/>
            <a:r>
              <a:rPr lang="en-C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Software and technology</a:t>
            </a:r>
          </a:p>
          <a:p>
            <a:pPr lvl="2"/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Privacy</a:t>
            </a:r>
          </a:p>
          <a:p>
            <a:pPr lvl="2"/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Need to consult</a:t>
            </a:r>
          </a:p>
          <a:p>
            <a:pPr lvl="2"/>
            <a:r>
              <a:rPr lang="en-C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r>
              <a:rPr lang="en-C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Workload – scheduling concerns for Libs &amp; Vets (Articles 25/31)</a:t>
            </a:r>
          </a:p>
          <a:p>
            <a:r>
              <a:rPr lang="en-C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Framework Agreement on Pension Reform  (LOU)</a:t>
            </a:r>
          </a:p>
          <a:p>
            <a:pPr lvl="1"/>
            <a:endParaRPr lang="en-C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en-US" sz="2800" dirty="0">
              <a:latin typeface="Arial"/>
              <a:cs typeface="Arial"/>
            </a:endParaRPr>
          </a:p>
          <a:p>
            <a:pPr marL="514350" indent="-514350">
              <a:buAutoNum type="arabicPeriod"/>
            </a:pPr>
            <a:endParaRPr lang="en-C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C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C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529"/>
            <a:ext cx="3168352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00016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894</Words>
  <Application>Microsoft Office PowerPoint</Application>
  <PresentationFormat>On-screen Show (4:3)</PresentationFormat>
  <Paragraphs>217</Paragraphs>
  <Slides>20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Negotiations Update 2 UGFA Bargaining Team   Scott Gillies (Chief Negotiator), Scott Colwell, Mary DeCoste,  Sue Hubers, David Josephy, Herb Kunze</vt:lpstr>
      <vt:lpstr>TODAY’S AGENDA</vt:lpstr>
      <vt:lpstr>TEAM</vt:lpstr>
      <vt:lpstr>PROGRESS of Bargaining</vt:lpstr>
      <vt:lpstr>PROGRESS of Bargaining (2)</vt:lpstr>
      <vt:lpstr>UGFA OBJECTIVES</vt:lpstr>
      <vt:lpstr>Areas of Tentative Agreement (1)</vt:lpstr>
      <vt:lpstr>Areas of Tentative Agreement (2)</vt:lpstr>
      <vt:lpstr>Making Progress (1)</vt:lpstr>
      <vt:lpstr>Pause</vt:lpstr>
      <vt:lpstr>Where we are stuck (1)</vt:lpstr>
      <vt:lpstr>Where we are stuck (2)</vt:lpstr>
      <vt:lpstr>Where we are stuck (3)</vt:lpstr>
      <vt:lpstr>Where we are stuck (4)</vt:lpstr>
      <vt:lpstr>Where we are stuck (5)</vt:lpstr>
      <vt:lpstr>Where we are stuck (6)</vt:lpstr>
      <vt:lpstr>Where we are stuck (7)</vt:lpstr>
      <vt:lpstr>Where we are stuck (8)</vt:lpstr>
      <vt:lpstr>Where we are stuck (9)</vt:lpstr>
      <vt:lpstr>QUESTIONS - APPROVAL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Bargaining Objectives</dc:title>
  <dc:creator>Sue</dc:creator>
  <cp:lastModifiedBy>Denise Sanderson</cp:lastModifiedBy>
  <cp:revision>444</cp:revision>
  <cp:lastPrinted>2014-03-25T19:24:49Z</cp:lastPrinted>
  <dcterms:created xsi:type="dcterms:W3CDTF">2014-03-25T19:03:25Z</dcterms:created>
  <dcterms:modified xsi:type="dcterms:W3CDTF">2014-07-04T16:03:41Z</dcterms:modified>
</cp:coreProperties>
</file>